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01" r:id="rId4"/>
    <p:sldId id="306" r:id="rId5"/>
    <p:sldId id="307" r:id="rId6"/>
    <p:sldId id="257" r:id="rId7"/>
    <p:sldId id="258" r:id="rId8"/>
    <p:sldId id="259" r:id="rId9"/>
    <p:sldId id="279" r:id="rId10"/>
    <p:sldId id="284" r:id="rId11"/>
    <p:sldId id="260" r:id="rId12"/>
    <p:sldId id="283" r:id="rId13"/>
    <p:sldId id="285" r:id="rId14"/>
    <p:sldId id="286" r:id="rId15"/>
    <p:sldId id="282" r:id="rId16"/>
    <p:sldId id="280" r:id="rId17"/>
    <p:sldId id="281" r:id="rId18"/>
    <p:sldId id="289" r:id="rId19"/>
    <p:sldId id="287" r:id="rId20"/>
    <p:sldId id="288" r:id="rId21"/>
    <p:sldId id="261" r:id="rId22"/>
    <p:sldId id="263" r:id="rId23"/>
    <p:sldId id="264" r:id="rId24"/>
    <p:sldId id="265" r:id="rId25"/>
    <p:sldId id="266" r:id="rId26"/>
    <p:sldId id="267" r:id="rId27"/>
    <p:sldId id="270" r:id="rId28"/>
    <p:sldId id="271" r:id="rId29"/>
    <p:sldId id="268" r:id="rId30"/>
    <p:sldId id="274" r:id="rId31"/>
    <p:sldId id="272" r:id="rId32"/>
    <p:sldId id="269" r:id="rId33"/>
    <p:sldId id="273" r:id="rId34"/>
    <p:sldId id="275" r:id="rId35"/>
    <p:sldId id="276" r:id="rId36"/>
    <p:sldId id="277" r:id="rId37"/>
    <p:sldId id="290" r:id="rId38"/>
    <p:sldId id="291" r:id="rId39"/>
    <p:sldId id="292" r:id="rId40"/>
    <p:sldId id="293" r:id="rId41"/>
    <p:sldId id="294" r:id="rId42"/>
    <p:sldId id="297" r:id="rId43"/>
    <p:sldId id="295" r:id="rId44"/>
    <p:sldId id="296" r:id="rId45"/>
    <p:sldId id="299" r:id="rId46"/>
    <p:sldId id="300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976" autoAdjust="0"/>
  </p:normalViewPr>
  <p:slideViewPr>
    <p:cSldViewPr snapToGrid="0">
      <p:cViewPr>
        <p:scale>
          <a:sx n="100" d="100"/>
          <a:sy n="100" d="100"/>
        </p:scale>
        <p:origin x="-918" y="-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7E8A-85CA-43B1-A857-4FAAB707B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3D8EE-37D7-437A-9A6F-460FC3CB3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64AED-3CF6-451B-9813-1356624F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1927-6DBB-4655-BBB4-76FD11EEB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DB57A-F45D-4147-84F0-6C84CB56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003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30E3-4B20-41AF-8A6D-9F35D3547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BE6DD-FF06-47D6-9FE1-C01ECE78A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CEDA4-0A7D-40A9-9876-BF667EBF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B26A3-4ABC-4BD3-A264-406D61450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F7D3B-A529-4C2E-BBD8-710598871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39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6AC3B6-24A2-4885-B19A-97F3529FC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5C840-58C0-46E7-8636-5BE00732A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34B6F-6EA9-4157-A86B-E7599E52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4A02E-9B40-464E-8355-B0B94B184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6E770-7D32-46D9-A08B-7AD28540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473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F506D-9764-404C-81D6-B8187082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4802-04B3-4921-90CF-4E21CE2C7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5063C-E8AE-49E9-BE27-3CA7ED56D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C26ED-353C-4FFE-8970-8BDFC370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05297-3A25-4770-9AD0-72F4DB66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305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9290B-6376-4767-9182-6A7CD0E91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1AEE5-D439-4F38-96B6-48E6848A8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55405-9738-4172-A394-C8358297C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3B75C-46D9-454F-A26B-4B5ABC06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6C37B-2F36-4730-B01E-9B9960B43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972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1E84C-3AB7-4ECF-A0EC-C0BBD3BB4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F7B75-16C0-4609-B873-BC6AEC08E5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887F2-1C0D-42AB-BAD6-1938FC516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95DFA-1D78-4193-8920-DCA858A03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A5ED6-72B1-4EC9-8613-A13BDBFD9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ECA8D-0FCC-47B6-AE39-2EAF03E1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235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6712-5A42-441D-A5C8-C9E3DD82E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6CB16-9E4B-42B2-B6EB-E03EA0921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47B1B-F3C9-4BF7-8B84-86529DFFD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E88C8-7F9E-45FA-9BF8-D83B00F7F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928CD1-DF32-4A1B-B255-BAC17D34D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3AB78E-4BEE-471A-B5CB-B34568497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1AE8D7-C996-41F6-A120-8F319FC5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5790EC-AE9F-4E06-8BA0-BD566085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085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5E884-849D-4D56-A7F4-9B12EE24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61E107-803B-4E52-AE04-D0859AF5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77882-D04A-47C0-95E5-98DCAA1A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DF0C7-BB97-409B-8155-D8EE28DA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89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2BF24-461A-4121-AC61-DBD728540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447D2-93EB-4BBC-94CB-2C7E4069E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11342-8451-45F0-946F-35ECDE4B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478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6895D-E7AF-4413-8405-136CB40C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3B139-D230-49B9-8CCC-07E961072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D791C-F978-431B-8DDC-64D51B112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000CC-1CCA-4274-B2CF-A4ECCF523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CF4C0-8EFE-429E-9455-BB360EFA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763EC-3FDF-4775-AC8C-7CD92473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097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C773-6185-46F1-BDEA-77B505D5D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8D8354-C549-4EA7-B21E-630EF2BC9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450C2-6AB0-4EE2-A4F1-8B1B289FD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8986E-A384-450E-A053-B8826DB1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264E8-6D44-4301-9F57-910EAD3F2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2F0EB-F44D-4A5C-9480-64696572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914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4F98A2-7973-4890-8E21-AF920A54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CE1D0-F4C3-460F-862C-B66E81635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B1BFA-8C37-4D0E-9F06-D078C0DBE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A1E5E-33CE-42B2-A6AD-F101545EBBA5}" type="datetimeFigureOut">
              <a:rPr lang="pt-PT" smtClean="0"/>
              <a:t>14/10/2020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DCF64-0A65-45A8-BA7A-45783C395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75D8C-2941-4B59-BE9A-D42F23809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CEA08-AD36-4F14-8D25-6DB6E0797F8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589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9E350-C962-4EBD-B835-108731C568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Problem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Social </a:t>
            </a:r>
            <a:r>
              <a:rPr lang="pt-PT" dirty="0" err="1"/>
              <a:t>Order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062A23-0FCD-4782-BD40-E4D868159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Rafael Marques</a:t>
            </a:r>
          </a:p>
        </p:txBody>
      </p:sp>
    </p:spTree>
    <p:extLst>
      <p:ext uri="{BB962C8B-B14F-4D97-AF65-F5344CB8AC3E}">
        <p14:creationId xmlns:p14="http://schemas.microsoft.com/office/powerpoint/2010/main" val="1758343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0479-D0C5-4AB7-9748-AA8F5B12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Classical</a:t>
            </a:r>
            <a:r>
              <a:rPr lang="pt-PT" b="1" dirty="0"/>
              <a:t> </a:t>
            </a:r>
            <a:r>
              <a:rPr lang="pt-PT" b="1" dirty="0" err="1"/>
              <a:t>Contractarians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5433C0-AAE0-42F5-91B4-A62787B2F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0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8D9C-78E0-4F43-B10D-F2377AFD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/>
              <a:t>Thomas Hobbes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E0BDC-1349-4243-A765-28DC2EE37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330" y="1690688"/>
            <a:ext cx="4767469" cy="431938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8BEBBC-A4A6-407B-8181-930848579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5257800" cy="4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6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37806-148A-4BE8-85E8-01A98AC75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/>
              <a:t>John Locke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BCBA96-61B5-433F-B9BC-AF7ED531E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90688"/>
            <a:ext cx="4009571" cy="4672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89D65-E4CC-41EE-9683-AA89EA805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310" y="1800905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09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88544-51C5-4F5E-A1A6-A5AA4E2A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/>
              <a:t>John Locke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4F1475-7BC7-4710-B28E-98F2AEEA9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796597"/>
            <a:ext cx="5635170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2EB4B9-F70C-4169-92DE-801D88143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487" y="1796597"/>
            <a:ext cx="51262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25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98047-9254-42F7-9833-5441AAC3F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/>
              <a:t>John Locke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F91393D-44B4-45DA-A188-2E67E4242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825625"/>
            <a:ext cx="105155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5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00DF-9AE2-442B-8ACE-3F7CACBC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/>
              <a:t>Rousseau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4255A7-8307-47EE-9AFB-496299556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90687"/>
            <a:ext cx="3559629" cy="3331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C70169-82F0-4926-85D7-FF7FF85A4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28" y="1690686"/>
            <a:ext cx="6955972" cy="46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99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5A14-3ABD-4AEC-83EF-32FD8D4D2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A2E501-2DF4-4424-97DD-A84920B44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1051559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23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D427-F319-45CD-9CC3-F26541FF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1D37DF-3F43-40CB-8338-1AABE76B2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4"/>
            <a:ext cx="10515599" cy="60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60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1B2B-189E-4EA8-955E-E85357E5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343DA3-78CB-4438-8287-B7BA7FCFE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95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FAF3-B805-4550-8A4F-817D6E55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/>
              <a:t>Hobbes vs. Rousseau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6FBF6F-D6BA-4A06-BFF2-9A9B2B3AD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45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82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2B983-0732-42FE-971A-DE52E529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Language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Social </a:t>
            </a:r>
            <a:r>
              <a:rPr lang="pt-PT" b="1" dirty="0" err="1"/>
              <a:t>Order</a:t>
            </a:r>
            <a:endParaRPr lang="pt-P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06AE3-C072-43CA-BAE7-8CC455498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/>
              <a:t>Routines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Scripts.</a:t>
            </a:r>
          </a:p>
          <a:p>
            <a:r>
              <a:rPr lang="pt-PT" dirty="0" err="1"/>
              <a:t>Values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Social </a:t>
            </a:r>
            <a:r>
              <a:rPr lang="pt-PT" dirty="0" err="1"/>
              <a:t>Norms</a:t>
            </a:r>
            <a:r>
              <a:rPr lang="pt-PT" dirty="0"/>
              <a:t>, Codes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Laws</a:t>
            </a:r>
            <a:r>
              <a:rPr lang="pt-PT" dirty="0"/>
              <a:t>.</a:t>
            </a:r>
          </a:p>
          <a:p>
            <a:r>
              <a:rPr lang="pt-PT" dirty="0" err="1"/>
              <a:t>Habits</a:t>
            </a:r>
            <a:r>
              <a:rPr lang="pt-PT" dirty="0"/>
              <a:t>.</a:t>
            </a:r>
          </a:p>
          <a:p>
            <a:r>
              <a:rPr lang="pt-PT" dirty="0" err="1"/>
              <a:t>Education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Socialization</a:t>
            </a:r>
            <a:r>
              <a:rPr lang="pt-PT" dirty="0"/>
              <a:t>.</a:t>
            </a:r>
          </a:p>
          <a:p>
            <a:r>
              <a:rPr lang="pt-PT" dirty="0" err="1"/>
              <a:t>The</a:t>
            </a:r>
            <a:r>
              <a:rPr lang="pt-PT" dirty="0"/>
              <a:t> “</a:t>
            </a:r>
            <a:r>
              <a:rPr lang="pt-PT" dirty="0" err="1"/>
              <a:t>Should</a:t>
            </a:r>
            <a:r>
              <a:rPr lang="pt-PT" dirty="0"/>
              <a:t>” vs. </a:t>
            </a:r>
            <a:r>
              <a:rPr lang="pt-PT" dirty="0" err="1"/>
              <a:t>the</a:t>
            </a:r>
            <a:r>
              <a:rPr lang="pt-PT" dirty="0"/>
              <a:t> “</a:t>
            </a:r>
            <a:r>
              <a:rPr lang="pt-PT" dirty="0" err="1"/>
              <a:t>Could</a:t>
            </a:r>
            <a:r>
              <a:rPr lang="pt-PT" dirty="0"/>
              <a:t>”.</a:t>
            </a:r>
          </a:p>
          <a:p>
            <a:r>
              <a:rPr lang="pt-PT" dirty="0" err="1"/>
              <a:t>Compliance</a:t>
            </a:r>
            <a:r>
              <a:rPr lang="pt-PT" dirty="0"/>
              <a:t>/</a:t>
            </a:r>
            <a:r>
              <a:rPr lang="pt-PT" dirty="0" err="1"/>
              <a:t>Contrainte</a:t>
            </a:r>
            <a:r>
              <a:rPr lang="pt-PT" dirty="0"/>
              <a:t>.</a:t>
            </a:r>
          </a:p>
          <a:p>
            <a:r>
              <a:rPr lang="pt-PT" dirty="0"/>
              <a:t>Regular </a:t>
            </a:r>
            <a:r>
              <a:rPr lang="pt-PT" dirty="0" err="1"/>
              <a:t>Expectations</a:t>
            </a:r>
            <a:r>
              <a:rPr lang="pt-PT" dirty="0"/>
              <a:t>, </a:t>
            </a:r>
            <a:r>
              <a:rPr lang="pt-PT" dirty="0" err="1"/>
              <a:t>Regularities</a:t>
            </a:r>
            <a:r>
              <a:rPr lang="pt-PT" dirty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Analytical</a:t>
            </a:r>
            <a:r>
              <a:rPr lang="pt-PT" dirty="0"/>
              <a:t> </a:t>
            </a:r>
            <a:r>
              <a:rPr lang="pt-PT" dirty="0" err="1"/>
              <a:t>Frames</a:t>
            </a:r>
            <a:r>
              <a:rPr lang="pt-PT" dirty="0"/>
              <a:t>.</a:t>
            </a:r>
          </a:p>
          <a:p>
            <a:r>
              <a:rPr lang="pt-PT" dirty="0" err="1"/>
              <a:t>Rights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Duties</a:t>
            </a:r>
            <a:r>
              <a:rPr lang="pt-PT" dirty="0"/>
              <a:t>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99843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E477-607D-4876-8EC5-7260DB9C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92E956-882C-4099-8A55-6CEFAEF6F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59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53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BEEC0-FB06-43B8-96CD-FC685173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275772"/>
            <a:ext cx="10515600" cy="89354"/>
          </a:xfrm>
        </p:spPr>
        <p:txBody>
          <a:bodyPr>
            <a:normAutofit fontScale="90000"/>
          </a:bodyPr>
          <a:lstStyle/>
          <a:p>
            <a:pPr algn="ctr"/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F108E3-0A37-48AB-8487-9E6557A3E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143"/>
            <a:ext cx="10515600" cy="60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38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230CA-9B5F-4A67-B3D3-FF85CCA46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FA0188-C73F-4D20-B605-4A77C26ED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44" y="365125"/>
            <a:ext cx="1094377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47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1808-B836-467D-997A-959DEC0C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PT" b="1" dirty="0" err="1"/>
              <a:t>Private</a:t>
            </a:r>
            <a:r>
              <a:rPr lang="pt-PT" b="1" dirty="0"/>
              <a:t> Vices – </a:t>
            </a:r>
            <a:r>
              <a:rPr lang="pt-PT" b="1" dirty="0" err="1"/>
              <a:t>Public</a:t>
            </a:r>
            <a:r>
              <a:rPr lang="pt-PT" b="1" dirty="0"/>
              <a:t> </a:t>
            </a:r>
            <a:r>
              <a:rPr lang="pt-PT" b="1" dirty="0" err="1"/>
              <a:t>Benefits</a:t>
            </a:r>
            <a:r>
              <a:rPr lang="pt-PT" b="1" dirty="0"/>
              <a:t> –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Road</a:t>
            </a:r>
            <a:r>
              <a:rPr lang="pt-PT" b="1" dirty="0"/>
              <a:t> to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Invisible</a:t>
            </a:r>
            <a:r>
              <a:rPr lang="pt-PT" b="1" dirty="0"/>
              <a:t> </a:t>
            </a:r>
            <a:r>
              <a:rPr lang="pt-PT" b="1" dirty="0" err="1"/>
              <a:t>Hand</a:t>
            </a:r>
            <a:r>
              <a:rPr lang="pt-PT" b="1" dirty="0"/>
              <a:t> </a:t>
            </a:r>
            <a:br>
              <a:rPr lang="pt-PT" b="1" dirty="0"/>
            </a:br>
            <a:r>
              <a:rPr lang="pt-PT" sz="2700" b="1" dirty="0"/>
              <a:t>https://www.youtube.com/watch?v=y-6qdHzSDug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16A1B7-9A01-4741-BB0A-F4F028B31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47874"/>
            <a:ext cx="1733550" cy="2855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72F10-3F83-47C4-9A21-4E5C77100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0" y="2094463"/>
            <a:ext cx="1714500" cy="2762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B06C20-6120-4A46-B686-C2E77FAF9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300" y="2047873"/>
            <a:ext cx="1714500" cy="28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79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AF114-E9FA-4CB5-912E-E6595732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Durkheim’s</a:t>
            </a:r>
            <a:r>
              <a:rPr lang="pt-PT" b="1" dirty="0"/>
              <a:t> </a:t>
            </a:r>
            <a:r>
              <a:rPr lang="pt-PT" b="1" dirty="0" err="1"/>
              <a:t>Solidarities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68D24C-9306-4E3A-949C-4E1B8C93F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91531"/>
            <a:ext cx="10515600" cy="420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13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BD37-F9C9-435B-B615-41EEDA0BA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Divison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Labor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7CFCAE-4C08-44D4-9888-C6A4A0EC7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53406"/>
            <a:ext cx="10515600" cy="473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18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EEE6D-EB6D-4F0C-AF0E-7A1A4E77B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Sanctions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8B8C4A-DF8B-46D2-B891-FDDC4EF78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89667"/>
            <a:ext cx="4608443" cy="4072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92891-5981-46DC-9D45-56C43F9C7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359" y="2089667"/>
            <a:ext cx="4608441" cy="40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05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92143-7A8D-467F-8ABC-A895F4BC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err="1"/>
              <a:t>Talcott</a:t>
            </a:r>
            <a:r>
              <a:rPr lang="pt-PT" dirty="0"/>
              <a:t> Parsons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16B7A8-FF9C-41CC-BC71-1881B327C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7207"/>
            <a:ext cx="4152900" cy="3476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77A55-4E51-4C26-A42A-CB505965F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8" y="2117207"/>
            <a:ext cx="5939971" cy="43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87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09DF-B42E-4D13-9E78-4CDC69DA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Guaranteeing</a:t>
            </a:r>
            <a:r>
              <a:rPr lang="pt-PT" b="1" dirty="0"/>
              <a:t> Social </a:t>
            </a:r>
            <a:r>
              <a:rPr lang="pt-PT" b="1" dirty="0" err="1"/>
              <a:t>Order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90C842-B080-4FF3-8DE3-AEAA66C20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3777343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0F3A1-012D-4211-93BB-5298AB8C4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86" y="1690688"/>
            <a:ext cx="59835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09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014BC-68CC-4719-B034-AF9D2342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Dependence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Control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1082D7-676B-4786-A727-97EDBAA58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4793974" cy="4442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71C7A-036C-495B-8057-786585A0F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5624"/>
            <a:ext cx="5257800" cy="38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6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AF867-DF35-43C4-8AD9-6BBAC343C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Language of Social Order</a:t>
            </a:r>
            <a:endParaRPr lang="pt-P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62E00-8DDC-41B4-A7F8-D8BDE892B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Trust, </a:t>
            </a:r>
            <a:r>
              <a:rPr lang="pt-PT" dirty="0" err="1"/>
              <a:t>Confidence</a:t>
            </a:r>
            <a:r>
              <a:rPr lang="pt-PT" dirty="0"/>
              <a:t>, </a:t>
            </a:r>
            <a:r>
              <a:rPr lang="pt-PT" dirty="0" err="1"/>
              <a:t>Distrust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Mistrust</a:t>
            </a:r>
            <a:r>
              <a:rPr lang="pt-PT" dirty="0"/>
              <a:t>.</a:t>
            </a:r>
          </a:p>
          <a:p>
            <a:r>
              <a:rPr lang="pt-PT" dirty="0"/>
              <a:t>Local </a:t>
            </a:r>
            <a:r>
              <a:rPr lang="pt-PT" dirty="0" err="1"/>
              <a:t>Orders</a:t>
            </a:r>
            <a:r>
              <a:rPr lang="pt-PT" dirty="0"/>
              <a:t> – Social </a:t>
            </a:r>
            <a:r>
              <a:rPr lang="pt-PT" dirty="0" err="1"/>
              <a:t>Arrangements</a:t>
            </a:r>
            <a:r>
              <a:rPr lang="pt-PT" dirty="0"/>
              <a:t>. </a:t>
            </a:r>
          </a:p>
          <a:p>
            <a:r>
              <a:rPr lang="pt-PT" dirty="0" err="1"/>
              <a:t>Dramaturgical</a:t>
            </a:r>
            <a:r>
              <a:rPr lang="pt-PT" dirty="0"/>
              <a:t> </a:t>
            </a:r>
            <a:r>
              <a:rPr lang="pt-PT" dirty="0" err="1"/>
              <a:t>Orders</a:t>
            </a:r>
            <a:r>
              <a:rPr lang="pt-PT" dirty="0"/>
              <a:t>.</a:t>
            </a:r>
          </a:p>
          <a:p>
            <a:r>
              <a:rPr lang="pt-PT" dirty="0" err="1"/>
              <a:t>Fear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Conformity</a:t>
            </a:r>
            <a:r>
              <a:rPr lang="pt-PT" dirty="0"/>
              <a:t>.</a:t>
            </a:r>
          </a:p>
          <a:p>
            <a:r>
              <a:rPr lang="pt-PT" dirty="0" err="1"/>
              <a:t>Power</a:t>
            </a:r>
            <a:r>
              <a:rPr lang="pt-PT" dirty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Domination</a:t>
            </a:r>
            <a:r>
              <a:rPr lang="pt-PT" dirty="0"/>
              <a:t>.</a:t>
            </a:r>
          </a:p>
          <a:p>
            <a:r>
              <a:rPr lang="pt-PT" dirty="0" err="1"/>
              <a:t>Fate</a:t>
            </a:r>
            <a:r>
              <a:rPr lang="pt-PT" dirty="0"/>
              <a:t>, </a:t>
            </a:r>
            <a:r>
              <a:rPr lang="pt-PT" dirty="0" err="1"/>
              <a:t>Hope</a:t>
            </a:r>
            <a:r>
              <a:rPr lang="pt-PT" dirty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Faith</a:t>
            </a:r>
            <a:r>
              <a:rPr lang="pt-PT" dirty="0"/>
              <a:t>.</a:t>
            </a:r>
          </a:p>
          <a:p>
            <a:r>
              <a:rPr lang="pt-PT" dirty="0"/>
              <a:t>Us vs. </a:t>
            </a:r>
            <a:r>
              <a:rPr lang="pt-PT" dirty="0" err="1"/>
              <a:t>Them</a:t>
            </a:r>
            <a:r>
              <a:rPr lang="pt-PT" dirty="0"/>
              <a:t>. </a:t>
            </a:r>
          </a:p>
          <a:p>
            <a:r>
              <a:rPr lang="pt-PT" dirty="0"/>
              <a:t>Do ut </a:t>
            </a:r>
            <a:r>
              <a:rPr lang="pt-PT" dirty="0" err="1"/>
              <a:t>des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Tit</a:t>
            </a:r>
            <a:r>
              <a:rPr lang="pt-PT" dirty="0"/>
              <a:t> For </a:t>
            </a:r>
            <a:r>
              <a:rPr lang="pt-PT" dirty="0" err="1"/>
              <a:t>Tat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80909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40141-E756-4097-97EC-46E7043EF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CF175B-6C2C-477C-9D6F-6F1D9746B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261257"/>
            <a:ext cx="10515599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80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C7067-D54E-444E-9268-C4516AF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Marx’s</a:t>
            </a:r>
            <a:r>
              <a:rPr lang="pt-PT" b="1" dirty="0"/>
              <a:t> </a:t>
            </a:r>
            <a:r>
              <a:rPr lang="pt-PT" b="1" dirty="0" err="1"/>
              <a:t>View</a:t>
            </a:r>
            <a:r>
              <a:rPr lang="pt-PT" b="1" dirty="0"/>
              <a:t> </a:t>
            </a:r>
            <a:r>
              <a:rPr lang="pt-PT" b="1" dirty="0" err="1"/>
              <a:t>on</a:t>
            </a:r>
            <a:r>
              <a:rPr lang="pt-PT" b="1" dirty="0"/>
              <a:t> Social </a:t>
            </a:r>
            <a:r>
              <a:rPr lang="pt-PT" b="1" dirty="0" err="1"/>
              <a:t>Order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DE51F9-4F39-4503-A75B-DC6A270FD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171" y="1843314"/>
            <a:ext cx="4586515" cy="4310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6FF17-3FA7-44E4-B570-D3CDC0A56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161" y="2238375"/>
            <a:ext cx="3829050" cy="1190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61294-2FAC-437B-A72E-CB50758D8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086" y="3864963"/>
            <a:ext cx="4265126" cy="228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02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7DAA5-4E6A-4672-AC30-80E8968A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Axelrodian</a:t>
            </a:r>
            <a:r>
              <a:rPr lang="pt-PT" b="1" dirty="0"/>
              <a:t> </a:t>
            </a:r>
            <a:r>
              <a:rPr lang="pt-PT" b="1" dirty="0" err="1"/>
              <a:t>Cooperation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9FE816-5551-4CCC-9B6C-9630FB8DD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85981"/>
            <a:ext cx="3312886" cy="4482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8CDD72-8A67-4AED-84A1-8886CC0CC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485" y="1685981"/>
            <a:ext cx="6076949" cy="2174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4D774-0F94-415C-BC6E-6E2015762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6" y="4049485"/>
            <a:ext cx="6076948" cy="24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4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38AB-8F99-4BA2-8A56-3DD6E3C3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Schelling’s</a:t>
            </a:r>
            <a:r>
              <a:rPr lang="pt-PT" b="1" dirty="0"/>
              <a:t> </a:t>
            </a:r>
            <a:r>
              <a:rPr lang="pt-PT" b="1" dirty="0" err="1"/>
              <a:t>Model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Seggregation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2214F7-F0DC-4689-8EDA-0D1BEAFBE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2935514" cy="25039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2A0539-E10F-4A3D-A46A-59BECC790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503" y="2220346"/>
            <a:ext cx="2914650" cy="14192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E55E96-DBA2-4BCE-969E-43DE8654B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288" y="2220346"/>
            <a:ext cx="3048000" cy="1485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E6FEE8-F376-4AA4-B24B-9BCC7CAFE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903" y="3958318"/>
            <a:ext cx="2762250" cy="1466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4BBDAC-B11A-4E7C-934F-001A33B4F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138" y="3958318"/>
            <a:ext cx="2724150" cy="1495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029D9D-D06E-4F6D-91CE-8EBCA10D1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614" y="4548641"/>
            <a:ext cx="27051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08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13F5F-1C58-49D2-B40E-E667D973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Olson’s</a:t>
            </a:r>
            <a:r>
              <a:rPr lang="pt-PT" b="1" dirty="0"/>
              <a:t> </a:t>
            </a:r>
            <a:r>
              <a:rPr lang="pt-PT" b="1" dirty="0" err="1"/>
              <a:t>Problem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351AA5-906B-41B8-9A27-29B18A8D8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83594"/>
            <a:ext cx="457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A0B03F-FC67-4046-8F5A-DBEF62C69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2083594"/>
            <a:ext cx="55753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12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E1261-A03B-459D-B630-B6822BD2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Collective</a:t>
            </a:r>
            <a:r>
              <a:rPr lang="pt-PT" b="1" dirty="0"/>
              <a:t> </a:t>
            </a:r>
            <a:r>
              <a:rPr lang="pt-PT" b="1" dirty="0" err="1"/>
              <a:t>Action</a:t>
            </a:r>
            <a:r>
              <a:rPr lang="pt-PT" b="1" dirty="0"/>
              <a:t> </a:t>
            </a:r>
            <a:r>
              <a:rPr lang="pt-PT" b="1" dirty="0" err="1"/>
              <a:t>Problems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60AE78-EEE1-45D3-B1D2-0A7C6B7AA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651" y="1796597"/>
            <a:ext cx="5801784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7D6F3-4F47-4741-A5E6-9EF237528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010" y="2336801"/>
            <a:ext cx="3992789" cy="381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9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7D89-77F7-4B35-B5CB-E3BF363B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Types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Goods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Social </a:t>
            </a:r>
            <a:r>
              <a:rPr lang="pt-PT" b="1" dirty="0" err="1"/>
              <a:t>Order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95ED14-E6D2-4D99-B41F-F41AE59BC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51314"/>
            <a:ext cx="4705350" cy="3588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87D37A-4B6B-4D2B-919F-1591E88B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355" y="3077029"/>
            <a:ext cx="4936445" cy="24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07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BC2D-4AFE-42DE-B93F-2FB22656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Weber’s</a:t>
            </a:r>
            <a:r>
              <a:rPr lang="pt-PT" b="1" dirty="0"/>
              <a:t> </a:t>
            </a:r>
            <a:r>
              <a:rPr lang="pt-PT" b="1" dirty="0" err="1"/>
              <a:t>Model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Domination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FA231E-E762-48D8-8EC1-2FABFB56F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061" y="2064090"/>
            <a:ext cx="4596682" cy="3849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25FDC-FA69-4FC2-8E98-172C6033E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457" y="1591128"/>
            <a:ext cx="6414633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81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4F09D-CE99-4F87-A656-8A7E5681C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637EC6-FCEA-47B6-BECA-7E5879196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34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C3C9-45E7-4CE1-BFA8-646B2208A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B9A802-8FF9-461E-B534-FDB648313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5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8F7B-4F96-476C-AB7D-F612286B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Language of Social Order</a:t>
            </a:r>
            <a:endParaRPr lang="pt-P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AB418-22F0-493C-A64A-CE46543C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Justice, </a:t>
            </a:r>
            <a:r>
              <a:rPr lang="pt-PT" dirty="0" err="1"/>
              <a:t>Equity</a:t>
            </a:r>
            <a:r>
              <a:rPr lang="pt-PT" dirty="0"/>
              <a:t>, </a:t>
            </a:r>
            <a:r>
              <a:rPr lang="pt-PT" dirty="0" err="1"/>
              <a:t>Toleration</a:t>
            </a:r>
            <a:r>
              <a:rPr lang="pt-PT" dirty="0"/>
              <a:t>, </a:t>
            </a:r>
            <a:r>
              <a:rPr lang="pt-PT" dirty="0" err="1"/>
              <a:t>Decency</a:t>
            </a:r>
            <a:r>
              <a:rPr lang="pt-PT" dirty="0"/>
              <a:t>.</a:t>
            </a:r>
          </a:p>
          <a:p>
            <a:r>
              <a:rPr lang="pt-PT" dirty="0" err="1"/>
              <a:t>Reciprocity</a:t>
            </a:r>
            <a:r>
              <a:rPr lang="pt-PT" dirty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Prospects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Retaliation</a:t>
            </a:r>
            <a:r>
              <a:rPr lang="pt-PT" dirty="0"/>
              <a:t>.</a:t>
            </a:r>
          </a:p>
          <a:p>
            <a:r>
              <a:rPr lang="pt-PT" dirty="0" err="1"/>
              <a:t>Obligation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Citizenship</a:t>
            </a:r>
            <a:r>
              <a:rPr lang="pt-PT" dirty="0"/>
              <a:t>.</a:t>
            </a:r>
          </a:p>
          <a:p>
            <a:r>
              <a:rPr lang="pt-PT" dirty="0" err="1"/>
              <a:t>Identity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Multiculturalism</a:t>
            </a:r>
            <a:r>
              <a:rPr lang="pt-PT" dirty="0"/>
              <a:t>.</a:t>
            </a:r>
          </a:p>
          <a:p>
            <a:r>
              <a:rPr lang="pt-PT" dirty="0" err="1"/>
              <a:t>Homogeneous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Heterogeneous</a:t>
            </a:r>
            <a:r>
              <a:rPr lang="pt-PT" dirty="0"/>
              <a:t>. </a:t>
            </a:r>
          </a:p>
          <a:p>
            <a:r>
              <a:rPr lang="pt-PT" dirty="0" err="1"/>
              <a:t>Imposing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Granting</a:t>
            </a:r>
            <a:r>
              <a:rPr lang="pt-PT" dirty="0"/>
              <a:t>.</a:t>
            </a:r>
          </a:p>
          <a:p>
            <a:r>
              <a:rPr lang="pt-PT" dirty="0" err="1"/>
              <a:t>Fragmentation</a:t>
            </a:r>
            <a:r>
              <a:rPr lang="pt-PT" dirty="0"/>
              <a:t>. </a:t>
            </a:r>
          </a:p>
          <a:p>
            <a:r>
              <a:rPr lang="pt-PT" dirty="0"/>
              <a:t>Discipline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Vigilance</a:t>
            </a:r>
            <a:r>
              <a:rPr lang="pt-P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5495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B8488-072D-4328-9788-9ABE3404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CE9686-5068-4B39-879A-F616320E6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85" y="365125"/>
            <a:ext cx="10769601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63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E69ED-FD1C-4C97-B031-B2DFE5FB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Issues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Legitimacy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2BF702-8533-4927-B27B-07E8A01C4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90184"/>
            <a:ext cx="47815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6646EE-1827-4250-8D52-4CD91C443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343" y="1973943"/>
            <a:ext cx="5417457" cy="43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06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5CD0-7F21-496B-8B85-08A5EB95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0113C1-4106-4893-83D9-A93ADC548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628086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40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C1208-2C97-433F-8359-A301378F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Justification</a:t>
            </a:r>
            <a:r>
              <a:rPr lang="pt-PT" b="1" dirty="0"/>
              <a:t> - </a:t>
            </a:r>
            <a:r>
              <a:rPr lang="pt-PT" b="1" dirty="0" err="1"/>
              <a:t>Boltanski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3D6B43-1D5E-46CA-A371-A34532D76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509486"/>
            <a:ext cx="10515599" cy="466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53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DB92-DE01-4905-8621-82715FEA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080907-68DE-4DAC-A034-67551329C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2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59AAC-C6D5-4526-AC11-FA7770BFF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Panopticon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CF9963-204B-4022-AB46-7A9FC5F33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7743"/>
            <a:ext cx="4372430" cy="3062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44B368-6106-4ED8-B675-B327DEAE4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836" y="1897743"/>
            <a:ext cx="6134100" cy="43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18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D0D23-E4CF-4BC9-A480-09B8FE93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/>
              <a:t>Surveil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Punish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B066DF-2CDB-4A5F-9708-5EA697F8A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514" y="1886856"/>
            <a:ext cx="6096000" cy="3904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D9AA77-64B1-49D7-BB05-1CE772571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199" y="0"/>
            <a:ext cx="4793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88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F051-3779-49BA-97A9-CED475C2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Fragility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Social </a:t>
            </a:r>
            <a:r>
              <a:rPr lang="pt-PT" b="1" dirty="0" err="1"/>
              <a:t>Order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3F63FA-C6B1-4062-B51F-76C16A0F5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54654"/>
            <a:ext cx="5620657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A9192D-6FA5-446F-B79F-9C10E15FF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658" y="1854654"/>
            <a:ext cx="4590142" cy="456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81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6CFB-BB05-4494-A58C-4E6154F5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Senses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Awkward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AE77E9-CD20-4AE4-AFAD-014687A63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0139"/>
            <a:ext cx="5801784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CC8FB0-7ED3-47F6-9621-33A2A500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135" y="2046515"/>
            <a:ext cx="4494666" cy="41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26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D05EA-C7D6-4FA4-B698-A6A360F3F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592CE8-6F45-41B9-8510-AED25C8A0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5257801" cy="612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60A62-2AD2-4301-9836-9E6F858DE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656" y="365125"/>
            <a:ext cx="5098144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2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C280-0AC1-4F0D-9DC7-B560F254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Language of Social Order</a:t>
            </a:r>
            <a:endParaRPr lang="pt-P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C7F3E-1210-468F-AA98-D4A7078AE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/>
              <a:t>Making</a:t>
            </a:r>
            <a:r>
              <a:rPr lang="pt-PT" dirty="0"/>
              <a:t> </a:t>
            </a:r>
            <a:r>
              <a:rPr lang="pt-PT" dirty="0" err="1"/>
              <a:t>Sense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Things</a:t>
            </a:r>
            <a:r>
              <a:rPr lang="pt-PT" dirty="0"/>
              <a:t>.</a:t>
            </a:r>
          </a:p>
          <a:p>
            <a:r>
              <a:rPr lang="pt-PT" dirty="0" err="1"/>
              <a:t>Stable</a:t>
            </a:r>
            <a:r>
              <a:rPr lang="pt-PT" dirty="0"/>
              <a:t> </a:t>
            </a:r>
            <a:r>
              <a:rPr lang="pt-PT" dirty="0" err="1"/>
              <a:t>Predictions</a:t>
            </a:r>
            <a:r>
              <a:rPr lang="pt-PT" dirty="0"/>
              <a:t>.</a:t>
            </a:r>
          </a:p>
          <a:p>
            <a:r>
              <a:rPr lang="pt-PT" dirty="0" err="1"/>
              <a:t>Policing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Polis.</a:t>
            </a:r>
          </a:p>
          <a:p>
            <a:r>
              <a:rPr lang="pt-PT" dirty="0" err="1"/>
              <a:t>Whose</a:t>
            </a:r>
            <a:r>
              <a:rPr lang="pt-PT" dirty="0"/>
              <a:t> </a:t>
            </a:r>
            <a:r>
              <a:rPr lang="pt-PT" dirty="0" err="1"/>
              <a:t>Order</a:t>
            </a:r>
            <a:r>
              <a:rPr lang="pt-PT" dirty="0"/>
              <a:t>?</a:t>
            </a:r>
          </a:p>
          <a:p>
            <a:r>
              <a:rPr lang="pt-PT" dirty="0" err="1"/>
              <a:t>Myths</a:t>
            </a:r>
            <a:endParaRPr lang="pt-PT" dirty="0"/>
          </a:p>
          <a:p>
            <a:r>
              <a:rPr lang="pt-PT" dirty="0" err="1"/>
              <a:t>Spontaneous</a:t>
            </a:r>
            <a:r>
              <a:rPr lang="pt-PT" dirty="0"/>
              <a:t>, </a:t>
            </a:r>
            <a:r>
              <a:rPr lang="pt-PT" dirty="0" err="1"/>
              <a:t>Anarchical</a:t>
            </a:r>
            <a:r>
              <a:rPr lang="pt-PT" dirty="0"/>
              <a:t>, </a:t>
            </a:r>
            <a:r>
              <a:rPr lang="pt-PT" dirty="0" err="1"/>
              <a:t>Regulated</a:t>
            </a:r>
            <a:r>
              <a:rPr lang="pt-PT" dirty="0"/>
              <a:t>.</a:t>
            </a:r>
          </a:p>
          <a:p>
            <a:r>
              <a:rPr lang="pt-PT" dirty="0" err="1"/>
              <a:t>Solidarity</a:t>
            </a:r>
            <a:r>
              <a:rPr lang="pt-PT" dirty="0"/>
              <a:t>, </a:t>
            </a:r>
            <a:r>
              <a:rPr lang="pt-PT" dirty="0" err="1"/>
              <a:t>Cooperation</a:t>
            </a:r>
            <a:r>
              <a:rPr lang="pt-PT" dirty="0"/>
              <a:t>, </a:t>
            </a:r>
            <a:r>
              <a:rPr lang="pt-PT" dirty="0" err="1"/>
              <a:t>Collective</a:t>
            </a:r>
            <a:r>
              <a:rPr lang="pt-PT" dirty="0"/>
              <a:t> </a:t>
            </a:r>
            <a:r>
              <a:rPr lang="pt-PT" dirty="0" err="1"/>
              <a:t>Action</a:t>
            </a:r>
            <a:r>
              <a:rPr lang="pt-PT" dirty="0"/>
              <a:t>.</a:t>
            </a:r>
          </a:p>
          <a:p>
            <a:r>
              <a:rPr lang="pt-PT" dirty="0" err="1"/>
              <a:t>Continuity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Change</a:t>
            </a:r>
            <a:r>
              <a:rPr lang="pt-P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108207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C5126-52A1-449B-B687-0BC9D20A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Conformity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57A12D-0EBE-4E7E-BC5D-0B7A89C09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7"/>
            <a:ext cx="4807857" cy="4802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F398B-BD3E-43EC-9D2F-9A4CC0B30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53381"/>
            <a:ext cx="4876800" cy="48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18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B8D9-94BA-4D12-B533-79A06B2F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Types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Social </a:t>
            </a:r>
            <a:r>
              <a:rPr lang="pt-PT" b="1" dirty="0" err="1"/>
              <a:t>Order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B64248-27FF-4E87-92EA-EE8D0CFE2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4538" y="1690688"/>
            <a:ext cx="4359966" cy="3530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C16106-3374-46BD-B968-90DA9DCFC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30" y="1802297"/>
            <a:ext cx="4359966" cy="34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60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BD1BC-3BBE-45B5-82FC-500754F6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/>
              <a:t>Social </a:t>
            </a:r>
            <a:r>
              <a:rPr lang="pt-PT" b="1" dirty="0" err="1"/>
              <a:t>Order</a:t>
            </a:r>
            <a:r>
              <a:rPr lang="pt-PT" b="1" dirty="0"/>
              <a:t>(s)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101A57-41FB-4DAC-99F8-756F8E27A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1371"/>
            <a:ext cx="4263887" cy="4151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1C737-54F3-4A19-84A0-6E53F811F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14" y="1690687"/>
            <a:ext cx="5268686" cy="43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4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119C4-ECE0-4A58-80A6-9E58F40F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2ADBA1-D44C-444F-A67A-81862F053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1" y="261257"/>
            <a:ext cx="10900228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37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9A56-6CB0-4E58-9A25-99811470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Rational</a:t>
            </a:r>
            <a:r>
              <a:rPr lang="pt-PT" b="1" dirty="0"/>
              <a:t> </a:t>
            </a:r>
            <a:r>
              <a:rPr lang="pt-PT" b="1" dirty="0" err="1"/>
              <a:t>Contract</a:t>
            </a:r>
            <a:endParaRPr lang="pt-PT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DC7547-9E9F-49D0-AE2F-F01EDFA80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430" y="1690688"/>
            <a:ext cx="5109256" cy="4506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4BFA36-62C3-49DA-9A21-CEDF9D647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686" y="1690688"/>
            <a:ext cx="5577114" cy="45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05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302</Words>
  <Application>Microsoft Office PowerPoint</Application>
  <PresentationFormat>Widescreen</PresentationFormat>
  <Paragraphs>69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The Problem of Social Order</vt:lpstr>
      <vt:lpstr>The Language of Social Order</vt:lpstr>
      <vt:lpstr>The Language of Social Order</vt:lpstr>
      <vt:lpstr>The Language of Social Order</vt:lpstr>
      <vt:lpstr>The Language of Social Order</vt:lpstr>
      <vt:lpstr>Types of Social Order</vt:lpstr>
      <vt:lpstr>Social Order(s)</vt:lpstr>
      <vt:lpstr>PowerPoint Presentation</vt:lpstr>
      <vt:lpstr>The Rational Contract</vt:lpstr>
      <vt:lpstr>Classical Contractarians</vt:lpstr>
      <vt:lpstr>Thomas Hobbes</vt:lpstr>
      <vt:lpstr>John Locke</vt:lpstr>
      <vt:lpstr>John Locke</vt:lpstr>
      <vt:lpstr>John Locke</vt:lpstr>
      <vt:lpstr>Rousseau</vt:lpstr>
      <vt:lpstr>PowerPoint Presentation</vt:lpstr>
      <vt:lpstr>PowerPoint Presentation</vt:lpstr>
      <vt:lpstr>PowerPoint Presentation</vt:lpstr>
      <vt:lpstr>Hobbes vs. Rousseau</vt:lpstr>
      <vt:lpstr>PowerPoint Presentation</vt:lpstr>
      <vt:lpstr>PowerPoint Presentation</vt:lpstr>
      <vt:lpstr>PowerPoint Presentation</vt:lpstr>
      <vt:lpstr>Private Vices – Public Benefits – The Road to the Invisible Hand  https://www.youtube.com/watch?v=y-6qdHzSDug</vt:lpstr>
      <vt:lpstr>Durkheim’s Solidarities</vt:lpstr>
      <vt:lpstr>Divison of Labor</vt:lpstr>
      <vt:lpstr>Sanctions</vt:lpstr>
      <vt:lpstr>Talcott Parsons</vt:lpstr>
      <vt:lpstr>Guaranteeing Social Order</vt:lpstr>
      <vt:lpstr>Dependence and Control</vt:lpstr>
      <vt:lpstr>PowerPoint Presentation</vt:lpstr>
      <vt:lpstr>Marx’s View on Social Order</vt:lpstr>
      <vt:lpstr>Axelrodian Cooperation</vt:lpstr>
      <vt:lpstr>Schelling’s Model of Seggregation</vt:lpstr>
      <vt:lpstr>Olson’s Problem</vt:lpstr>
      <vt:lpstr>Collective Action Problems</vt:lpstr>
      <vt:lpstr>Types of Goods and Social Order</vt:lpstr>
      <vt:lpstr>Weber’s Model of Domination</vt:lpstr>
      <vt:lpstr>PowerPoint Presentation</vt:lpstr>
      <vt:lpstr>PowerPoint Presentation</vt:lpstr>
      <vt:lpstr>PowerPoint Presentation</vt:lpstr>
      <vt:lpstr>Issues of Legitimacy</vt:lpstr>
      <vt:lpstr>PowerPoint Presentation</vt:lpstr>
      <vt:lpstr>Justification - Boltanski</vt:lpstr>
      <vt:lpstr>PowerPoint Presentation</vt:lpstr>
      <vt:lpstr>Panopticon</vt:lpstr>
      <vt:lpstr>Surveil and Punish</vt:lpstr>
      <vt:lpstr>Fragility of Social Order</vt:lpstr>
      <vt:lpstr>Senses of the Awkward</vt:lpstr>
      <vt:lpstr>PowerPoint Presentation</vt:lpstr>
      <vt:lpstr>Conformity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Problem of Social Order</dc:title>
  <dc:creator>Rafael Marques</dc:creator>
  <cp:lastModifiedBy>Rafael Marques</cp:lastModifiedBy>
  <cp:revision>23</cp:revision>
  <dcterms:created xsi:type="dcterms:W3CDTF">2020-10-14T12:46:23Z</dcterms:created>
  <dcterms:modified xsi:type="dcterms:W3CDTF">2020-10-14T18:14:19Z</dcterms:modified>
</cp:coreProperties>
</file>